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1917" r:id="rId2"/>
    <p:sldId id="1779" r:id="rId3"/>
    <p:sldId id="2100" r:id="rId4"/>
    <p:sldId id="2120" r:id="rId5"/>
    <p:sldId id="2195" r:id="rId6"/>
    <p:sldId id="2196" r:id="rId7"/>
    <p:sldId id="2197" r:id="rId8"/>
    <p:sldId id="2198" r:id="rId9"/>
    <p:sldId id="2199" r:id="rId10"/>
    <p:sldId id="2200" r:id="rId11"/>
    <p:sldId id="2201" r:id="rId12"/>
    <p:sldId id="2202" r:id="rId13"/>
    <p:sldId id="2203" r:id="rId14"/>
    <p:sldId id="2154" r:id="rId15"/>
    <p:sldId id="2155" r:id="rId16"/>
    <p:sldId id="2079"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p15:clr>
            <a:srgbClr val="A4A3A4"/>
          </p15:clr>
        </p15:guide>
        <p15:guide id="2" pos="3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13C8"/>
    <a:srgbClr val="9AA4EF"/>
    <a:srgbClr val="5E96E1"/>
    <a:srgbClr val="0B15D0"/>
    <a:srgbClr val="101BE1"/>
    <a:srgbClr val="4558C4"/>
    <a:srgbClr val="FFCB2A"/>
    <a:srgbClr val="F5F7F9"/>
    <a:srgbClr val="64A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4799" autoAdjust="0"/>
  </p:normalViewPr>
  <p:slideViewPr>
    <p:cSldViewPr snapToGrid="0">
      <p:cViewPr varScale="1">
        <p:scale>
          <a:sx n="68" d="100"/>
          <a:sy n="68" d="100"/>
        </p:scale>
        <p:origin x="528" y="60"/>
      </p:cViewPr>
      <p:guideLst>
        <p:guide orient="horz" pos="1412"/>
        <p:guide pos="3784"/>
      </p:guideLst>
    </p:cSldViewPr>
  </p:slideViewPr>
  <p:notesTextViewPr>
    <p:cViewPr>
      <p:scale>
        <a:sx n="1" d="1"/>
        <a:sy n="1" d="1"/>
      </p:scale>
      <p:origin x="0" y="0"/>
    </p:cViewPr>
  </p:notesTextViewPr>
  <p:sorterViewPr>
    <p:cViewPr>
      <p:scale>
        <a:sx n="100" d="100"/>
        <a:sy n="100" d="100"/>
      </p:scale>
      <p:origin x="0" y="-62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Light" panose="020B0300000000000000" charset="-122"/>
              </a:rPr>
              <a:t>2022/8/28</a:t>
            </a:fld>
            <a:endParaRPr lang="zh-CN" altLang="en-US">
              <a:ea typeface="思源黑体 CN Light" panose="020B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Light" panose="020B0300000000000000" charset="-122"/>
              </a:rPr>
              <a:t>‹#›</a:t>
            </a:fld>
            <a:endParaRPr lang="zh-CN" altLang="en-US">
              <a:ea typeface="思源黑体 CN Light" panose="020B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C07B87CD-54B4-4E9A-B40F-926276AE1BCE}" type="datetimeFigureOut">
              <a:rPr lang="zh-CN" altLang="en-US" smtClean="0"/>
              <a:t>2022/8/28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5B1D3E1B-6EFF-4A75-A3C0-EE4BF99739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1pPr>
    <a:lvl2pPr marL="4572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2pPr>
    <a:lvl3pPr marL="9144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3pPr>
    <a:lvl4pPr marL="13716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4pPr>
    <a:lvl5pPr marL="18288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pic>
        <p:nvPicPr>
          <p:cNvPr id="3" name="图片占位符 3" descr="蓝色的汽车&#10;&#10;描述已自动生成"/>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a:xfrm>
            <a:off x="0" y="-1"/>
            <a:ext cx="12192000" cy="6858001"/>
          </a:xfrm>
          <a:prstGeom prst="rect">
            <a:avLst/>
          </a:prstGeom>
        </p:spPr>
      </p:pic>
      <p:pic>
        <p:nvPicPr>
          <p:cNvPr id="2" name="图片 1" descr="pexels-burst-373965"/>
          <p:cNvPicPr>
            <a:picLocks noChangeAspect="1"/>
          </p:cNvPicPr>
          <p:nvPr userDrawn="1"/>
        </p:nvPicPr>
        <p:blipFill>
          <a:blip r:embed="rId4"/>
          <a:stretch>
            <a:fillRect/>
          </a:stretch>
        </p:blipFill>
        <p:spPr>
          <a:xfrm>
            <a:off x="0" y="0"/>
            <a:ext cx="12192000" cy="6858000"/>
          </a:xfrm>
          <a:prstGeom prst="rect">
            <a:avLst/>
          </a:prstGeom>
        </p:spPr>
      </p:pic>
      <p:sp>
        <p:nvSpPr>
          <p:cNvPr id="5" name="矩形 4"/>
          <p:cNvSpPr/>
          <p:nvPr userDrawn="1"/>
        </p:nvSpPr>
        <p:spPr>
          <a:xfrm>
            <a:off x="-76200" y="-85725"/>
            <a:ext cx="12363450" cy="6990715"/>
          </a:xfrm>
          <a:prstGeom prst="rect">
            <a:avLst/>
          </a:prstGeom>
          <a:solidFill>
            <a:srgbClr val="1C1F2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CN Light" panose="020B0300000000000000" charset="-122"/>
              <a:ea typeface="思源黑体 CN Light" panose="020B0300000000000000" charset="-122"/>
              <a:cs typeface="思源黑体 CN Regular" panose="020B0500000000000000"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pic>
        <p:nvPicPr>
          <p:cNvPr id="4" name="图片 3" descr="未标题-1"/>
          <p:cNvPicPr>
            <a:picLocks noChangeAspect="1"/>
          </p:cNvPicPr>
          <p:nvPr userDrawn="1"/>
        </p:nvPicPr>
        <p:blipFill>
          <a:blip r:embed="rId2"/>
          <a:stretch>
            <a:fillRect/>
          </a:stretch>
        </p:blipFill>
        <p:spPr>
          <a:xfrm>
            <a:off x="0" y="0"/>
            <a:ext cx="12192635" cy="6858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pic>
        <p:nvPicPr>
          <p:cNvPr id="6" name="图片占位符 3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Effect>
                      <a14:saturation sat="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0" y="-1"/>
            <a:ext cx="12192000" cy="68580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Main Slide">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0" y="-1"/>
            <a:ext cx="12192000" cy="6858001"/>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图片占位符 8"/>
          <p:cNvSpPr>
            <a:spLocks noGrp="1"/>
          </p:cNvSpPr>
          <p:nvPr>
            <p:ph type="pic" sz="quarter" idx="10" hasCustomPrompt="1"/>
          </p:nvPr>
        </p:nvSpPr>
        <p:spPr>
          <a:xfrm>
            <a:off x="3141371" y="614765"/>
            <a:ext cx="4203326" cy="5579558"/>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905515" y="744551"/>
            <a:ext cx="5230812" cy="513715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17566" y="6126480"/>
            <a:ext cx="8035834" cy="5949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grpSp>
        <p:nvGrpSpPr>
          <p:cNvPr id="3" name="Group 2"/>
          <p:cNvGrpSpPr/>
          <p:nvPr userDrawn="1"/>
        </p:nvGrpSpPr>
        <p:grpSpPr>
          <a:xfrm>
            <a:off x="81060" y="5874385"/>
            <a:ext cx="6967074" cy="958594"/>
            <a:chOff x="81060" y="5874385"/>
            <a:chExt cx="6967074" cy="958594"/>
          </a:xfrm>
        </p:grpSpPr>
        <p:sp>
          <p:nvSpPr>
            <p:cNvPr id="4"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0" y="0"/>
            <a:ext cx="12188825" cy="6858000"/>
          </a:xfrm>
          <a:prstGeom prst="rect">
            <a:avLst/>
          </a:prstGeom>
        </p:spPr>
      </p:pic>
      <p:sp>
        <p:nvSpPr>
          <p:cNvPr id="34" name="矩形 33"/>
          <p:cNvSpPr/>
          <p:nvPr/>
        </p:nvSpPr>
        <p:spPr>
          <a:xfrm>
            <a:off x="927100" y="3150235"/>
            <a:ext cx="6563995" cy="306705"/>
          </a:xfrm>
          <a:prstGeom prst="rect">
            <a:avLst/>
          </a:prstGeom>
          <a:noFill/>
          <a:ln w="12700">
            <a:noFill/>
          </a:ln>
          <a:effectLst/>
        </p:spPr>
        <p:txBody>
          <a:bodyPr wrap="square">
            <a:spAutoFit/>
          </a:bodyPr>
          <a:lstStyle/>
          <a:p>
            <a:pPr algn="just">
              <a:lnSpc>
                <a:spcPct val="100000"/>
              </a:lnSpc>
            </a:pP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PERTEMUAN KE </a:t>
            </a:r>
            <a:r>
              <a:rPr lang="id-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4</a:t>
            </a: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Struktur Kontrol Perulangan pada python</a:t>
            </a:r>
          </a:p>
        </p:txBody>
      </p:sp>
      <p:cxnSp>
        <p:nvCxnSpPr>
          <p:cNvPr id="36" name="直接连接符 35"/>
          <p:cNvCxnSpPr/>
          <p:nvPr/>
        </p:nvCxnSpPr>
        <p:spPr>
          <a:xfrm flipH="1">
            <a:off x="1010920" y="3705225"/>
            <a:ext cx="648017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2020" y="1990725"/>
            <a:ext cx="9234854" cy="645160"/>
          </a:xfrm>
          <a:prstGeom prst="rect">
            <a:avLst/>
          </a:prstGeom>
          <a:noFill/>
          <a:ln w="12700">
            <a:noFill/>
          </a:ln>
          <a:effectLst/>
        </p:spPr>
        <p:txBody>
          <a:bodyPr wrap="square">
            <a:spAutoFit/>
          </a:bodyPr>
          <a:lstStyle/>
          <a:p>
            <a:pPr algn="l">
              <a:lnSpc>
                <a:spcPct val="100000"/>
              </a:lnSpc>
            </a:pPr>
            <a:r>
              <a:rPr lang="en-US" alt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&lt;</a:t>
            </a:r>
            <a:r>
              <a:rPr lang="en-ID" altLang="en-US"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Algoritma PEMrograman 1b</a:t>
            </a:r>
            <a:r>
              <a:rPr lang="en-US" alt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&gt;</a:t>
            </a:r>
            <a:endParaRPr 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2049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995805" y="1272540"/>
            <a:ext cx="2701290" cy="443166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200" b="1" dirty="0">
                <a:latin typeface="思源黑体 CN Regular" panose="020B0500000000000000" charset="-122"/>
                <a:ea typeface="思源黑体 CN Regular" panose="020B0500000000000000" charset="-122"/>
                <a:cs typeface="+mn-ea"/>
                <a:sym typeface="+mn-lt"/>
              </a:rPr>
              <a:t>contoh 2 :</a:t>
            </a:r>
            <a:r>
              <a:rPr lang="en-ID" sz="1200" dirty="0">
                <a:latin typeface="思源黑体 CN Regular" panose="020B0500000000000000" charset="-122"/>
                <a:ea typeface="思源黑体 CN Regular" panose="020B0500000000000000" charset="-122"/>
                <a:cs typeface="+mn-ea"/>
                <a:sym typeface="+mn-lt"/>
              </a:rPr>
              <a:t>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x = "Gunadarma"</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while x:</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print(x, '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x = x[1:]</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Gunadarma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unadarma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nadarma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adarma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darma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arma</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rma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a:t>
            </a:r>
          </a:p>
          <a:p>
            <a:pPr indent="0" algn="just">
              <a:lnSpc>
                <a:spcPct val="150000"/>
              </a:lnSpc>
              <a:buFont typeface="Arial" panose="020B0604020202020204" pitchFamily="34" charset="0"/>
              <a:buNone/>
            </a:pPr>
            <a:endParaRPr lang="en-ID" sz="1200" dirty="0">
              <a:solidFill>
                <a:schemeClr val="bg1"/>
              </a:solidFill>
              <a:latin typeface="思源黑体 CN Regular" panose="020B0500000000000000" charset="-122"/>
              <a:ea typeface="思源黑体 CN Regular" panose="020B0500000000000000" charset="-122"/>
              <a:cs typeface="+mn-ea"/>
              <a:sym typeface="+mn-lt"/>
            </a:endParaRPr>
          </a:p>
        </p:txBody>
      </p:sp>
      <p:sp>
        <p:nvSpPr>
          <p:cNvPr id="2" name="TextBox 106"/>
          <p:cNvSpPr txBox="1"/>
          <p:nvPr/>
        </p:nvSpPr>
        <p:spPr>
          <a:xfrm>
            <a:off x="7318375" y="1272540"/>
            <a:ext cx="2701290" cy="193865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200" b="1" dirty="0">
                <a:latin typeface="思源黑体 CN Regular" panose="020B0500000000000000" charset="-122"/>
                <a:ea typeface="思源黑体 CN Regular" panose="020B0500000000000000" charset="-122"/>
                <a:cs typeface="+mn-ea"/>
                <a:sym typeface="+mn-lt"/>
              </a:rPr>
              <a:t>contoh 3 :</a:t>
            </a:r>
            <a:r>
              <a:rPr lang="en-ID" sz="1200" dirty="0">
                <a:latin typeface="思源黑体 CN Regular" panose="020B0500000000000000" charset="-122"/>
                <a:ea typeface="思源黑体 CN Regular" panose="020B0500000000000000" charset="-122"/>
                <a:cs typeface="+mn-ea"/>
                <a:sym typeface="+mn-lt"/>
              </a:rPr>
              <a:t>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a = 0; b = 10</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while a &lt; b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 a,</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a = a + 1</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0 1 2 3 4 5 6 7 8 9</a:t>
            </a:r>
          </a:p>
        </p:txBody>
      </p:sp>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While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272540"/>
            <a:ext cx="9483090" cy="4201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Perintah break digunakan untuk menghentikan jalannya proses iterasi pada statemen for atau while. Statemen yang berada di bawah break tidak akan di eksekusi dan program akan keluar dari proses looping.</a:t>
            </a:r>
          </a:p>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Contoh break:	</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&gt;&gt;&gt; x = 1</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&gt;&gt;&gt; while x &lt; 5:</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if x == 3:</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break</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print(x)</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x = x+1</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else:</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print("Loop sdh selesai dikerjakan")</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1</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2</a:t>
            </a:r>
          </a:p>
        </p:txBody>
      </p:sp>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Break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272540"/>
            <a:ext cx="9483090" cy="4201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Statemen continue menyebabkan alur program kembali ke perintah looping. Jadi jika dalam sebuah perulangan terdapat statemen continue, maka program akan kembali ke perintah looping untuk iterasi selanjutnya.</a:t>
            </a:r>
          </a:p>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Contoh continue :      </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&gt;&gt;&gt; n = 10</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&gt;&gt;&gt; while n:</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n = n - 1</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if n % 2 != 0:</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continue</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print(n)</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8</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6</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4</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2</a:t>
            </a:r>
          </a:p>
        </p:txBody>
      </p:sp>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Continue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272540"/>
            <a:ext cx="9483090" cy="392366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Statemen pass mengakibatkan program tidak melakukan tindakan apa-apa. Perintah pass biasanya digunakan untuk mengabaikan suatu blok statemen perulangan, pengkondisian, class, dan fungsi yang belum didefinisikan badan programnya agar tidak terjadi error ketika proses compilasi.</a:t>
            </a: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Contoh program pass :	</a:t>
            </a:r>
          </a:p>
          <a:p>
            <a:pPr indent="0" algn="just">
              <a:lnSpc>
                <a:spcPct val="150000"/>
              </a:lnSpc>
              <a:buFont typeface="Arial" panose="020B0604020202020204" pitchFamily="34" charset="0"/>
              <a:buNone/>
            </a:pPr>
            <a:r>
              <a:rPr lang="en-ID" sz="2000" dirty="0">
                <a:solidFill>
                  <a:schemeClr val="bg1"/>
                </a:solidFill>
                <a:latin typeface="思源黑体 CN Regular" panose="020B0500000000000000" charset="-122"/>
                <a:ea typeface="思源黑体 CN Regular" panose="020B0500000000000000" charset="-122"/>
                <a:cs typeface="+mn-ea"/>
                <a:sym typeface="+mn-lt"/>
              </a:rPr>
              <a:t>#program tidak akan melakukan</a:t>
            </a:r>
          </a:p>
          <a:p>
            <a:pPr indent="0" algn="just">
              <a:lnSpc>
                <a:spcPct val="150000"/>
              </a:lnSpc>
              <a:buFont typeface="Arial" panose="020B0604020202020204" pitchFamily="34" charset="0"/>
              <a:buNone/>
            </a:pPr>
            <a:r>
              <a:rPr lang="en-ID" sz="2000" dirty="0">
                <a:solidFill>
                  <a:schemeClr val="bg1"/>
                </a:solidFill>
                <a:latin typeface="思源黑体 CN Regular" panose="020B0500000000000000" charset="-122"/>
                <a:ea typeface="思源黑体 CN Regular" panose="020B0500000000000000" charset="-122"/>
                <a:cs typeface="+mn-ea"/>
                <a:sym typeface="+mn-lt"/>
              </a:rPr>
              <a:t>#proses looping</a:t>
            </a:r>
          </a:p>
          <a:p>
            <a:pPr indent="0" algn="just">
              <a:lnSpc>
                <a:spcPct val="150000"/>
              </a:lnSpc>
              <a:buFont typeface="Arial" panose="020B0604020202020204" pitchFamily="34" charset="0"/>
              <a:buNone/>
            </a:pPr>
            <a:r>
              <a:rPr lang="en-ID" sz="2000" dirty="0">
                <a:solidFill>
                  <a:schemeClr val="bg1"/>
                </a:solidFill>
                <a:latin typeface="思源黑体 CN Regular" panose="020B0500000000000000" charset="-122"/>
                <a:ea typeface="思源黑体 CN Regular" panose="020B0500000000000000" charset="-122"/>
                <a:cs typeface="+mn-ea"/>
                <a:sym typeface="+mn-lt"/>
              </a:rPr>
              <a:t>while True : </a:t>
            </a:r>
          </a:p>
          <a:p>
            <a:pPr indent="0" algn="just">
              <a:lnSpc>
                <a:spcPct val="150000"/>
              </a:lnSpc>
              <a:buFont typeface="Arial" panose="020B0604020202020204" pitchFamily="34" charset="0"/>
              <a:buNone/>
            </a:pPr>
            <a:r>
              <a:rPr lang="en-ID" sz="2000" dirty="0">
                <a:solidFill>
                  <a:schemeClr val="bg1"/>
                </a:solidFill>
                <a:latin typeface="思源黑体 CN Regular" panose="020B0500000000000000" charset="-122"/>
                <a:ea typeface="思源黑体 CN Regular" panose="020B0500000000000000" charset="-122"/>
                <a:cs typeface="+mn-ea"/>
                <a:sym typeface="+mn-lt"/>
              </a:rPr>
              <a:t>	pass</a:t>
            </a:r>
          </a:p>
        </p:txBody>
      </p:sp>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Pass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Daftar Pustaka</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912110"/>
            <a:ext cx="10937875" cy="1600438"/>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http://dini3asa.staff.gunadarma.ac.id/Downloads/files/19687/PERULANGAN.pdf</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742950" lvl="1"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https://drive.google.com/drive/folders/1XxWPQJzdiuaq_nX18uglGAPx5nLUlchJ?usp=sharing </a:t>
            </a:r>
          </a:p>
          <a:p>
            <a:pPr marL="1200150" lvl="2" indent="-285750">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Guido van Rossum</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2003.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Python Tutorial</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PythonLabs</a:t>
            </a:r>
          </a:p>
          <a:p>
            <a:pPr marL="1200150" lvl="2" indent="-285750">
              <a:buFont typeface="Arial" panose="020B0604020202020204" pitchFamily="34" charset="0"/>
              <a:buChar char="•"/>
            </a:pP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Bob Dowling</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An introduction to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for absolute beginners</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University Computing Service</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1200150" lvl="2"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Mark Lutz. 2009. Powerfull Object Oriented Programming : Learning Python 4th Edition. O’Reily. </a:t>
            </a:r>
          </a:p>
          <a:p>
            <a:pPr marL="1200150" lvl="2"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Referensi tambahan :</a:t>
            </a:r>
          </a:p>
          <a:p>
            <a:pPr marL="1200150" lvl="2"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Dave Kuhlman. 2013.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 Python Book: Beginning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Advanced Python, and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Exercises</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665095"/>
            <a:ext cx="10937875" cy="2676525"/>
          </a:xfrm>
          <a:prstGeom prst="rect">
            <a:avLst/>
          </a:prstGeom>
        </p:spPr>
        <p:txBody>
          <a:bodyPr wrap="square">
            <a:spAutoFit/>
          </a:bodyPr>
          <a:lstStyle/>
          <a:p>
            <a:pPr indent="0" algn="l">
              <a:buFont typeface="Arial" panose="020B0604020202020204" pitchFamily="34" charset="0"/>
              <a:buNone/>
            </a:pPr>
            <a:r>
              <a:rPr lang="en-ID" altLang="en-US" sz="1200" b="1" dirty="0">
                <a:solidFill>
                  <a:schemeClr val="bg1"/>
                </a:solidFill>
                <a:latin typeface="思源黑体 CN Bold" panose="020B0800000000000000" charset="-122"/>
                <a:ea typeface="思源黑体 CN Bold" panose="020B0800000000000000" charset="-122"/>
                <a:sym typeface="Arial" panose="020B0604020202020204" pitchFamily="34" charset="0"/>
              </a:rPr>
              <a:t>KERJAKAN TUGAS DIBAWAH INI, LALU UPLOAD KEMBALI JAWABAN PROGRAMNYA DENGAN NAMA FILE NAMA_NPM_</a:t>
            </a:r>
            <a:r>
              <a:rPr lang="id-ID" altLang="en-US" sz="1200" b="1" dirty="0">
                <a:solidFill>
                  <a:schemeClr val="bg1"/>
                </a:solidFill>
                <a:latin typeface="思源黑体 CN Bold" panose="020B0800000000000000" charset="-122"/>
                <a:ea typeface="思源黑体 CN Bold" panose="020B0800000000000000" charset="-122"/>
                <a:sym typeface="Arial" panose="020B0604020202020204" pitchFamily="34" charset="0"/>
              </a:rPr>
              <a:t>M3</a:t>
            </a:r>
            <a:r>
              <a:rPr lang="en-ID" altLang="en-US" sz="1200" b="1" dirty="0">
                <a:solidFill>
                  <a:schemeClr val="bg1"/>
                </a:solidFill>
                <a:latin typeface="思源黑体 CN Bold" panose="020B0800000000000000" charset="-122"/>
                <a:ea typeface="思源黑体 CN Bold" panose="020B0800000000000000" charset="-122"/>
                <a:sym typeface="Arial" panose="020B0604020202020204" pitchFamily="34" charset="0"/>
              </a:rPr>
              <a:t>-AP1B.DOC</a:t>
            </a:r>
          </a:p>
          <a:p>
            <a:pPr indent="0" algn="l">
              <a:buFont typeface="Arial" panose="020B0604020202020204" pitchFamily="34" charset="0"/>
              <a:buNone/>
            </a:pPr>
            <a:endPar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Buatlah program menggunakan Python dengan ketentuan : bilangan dimasukkan melalui keyboard dan dapat berulang berkali-kali untuk memasukkan banyak baris serta mencetak dengan format output sebagai berikut : </a:t>
            </a:r>
          </a:p>
          <a:p>
            <a:pPr indent="0" algn="l">
              <a:buFont typeface="Arial" panose="020B0604020202020204" pitchFamily="34" charset="0"/>
              <a:buNone/>
            </a:pPr>
            <a:endPar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Masukkan banyak baris : 4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1 2 3 4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1 2 3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1 2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1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Masukkan banyak baris : 2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1 2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1 </a:t>
            </a:r>
          </a:p>
          <a:p>
            <a:pPr indent="0" algn="l">
              <a:buFont typeface="Arial" panose="020B0604020202020204" pitchFamily="34" charset="0"/>
              <a:buNone/>
            </a:pPr>
            <a:r>
              <a:rPr lang="en-ID" altLang="en-US" sz="1200" dirty="0">
                <a:solidFill>
                  <a:schemeClr val="bg1"/>
                </a:solidFill>
                <a:latin typeface="思源黑体 CN Bold" panose="020B0800000000000000" charset="-122"/>
                <a:ea typeface="思源黑体 CN Bold" panose="020B0800000000000000" charset="-122"/>
                <a:sym typeface="Arial" panose="020B0604020202020204" pitchFamily="34" charset="0"/>
              </a:rPr>
              <a:t>Masukkan banyak baris : _</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3175" y="0"/>
            <a:ext cx="12188825" cy="6858000"/>
          </a:xfrm>
          <a:prstGeom prst="rect">
            <a:avLst/>
          </a:prstGeom>
        </p:spPr>
      </p:pic>
      <p:sp>
        <p:nvSpPr>
          <p:cNvPr id="34" name="矩形 33"/>
          <p:cNvSpPr/>
          <p:nvPr/>
        </p:nvSpPr>
        <p:spPr>
          <a:xfrm>
            <a:off x="9441400" y="5874385"/>
            <a:ext cx="2669540" cy="830997"/>
          </a:xfrm>
          <a:prstGeom prst="rect">
            <a:avLst/>
          </a:prstGeom>
          <a:noFill/>
          <a:ln w="12700">
            <a:noFill/>
          </a:ln>
          <a:effectLst/>
        </p:spPr>
        <p:txBody>
          <a:bodyPr wrap="square">
            <a:spAutoFit/>
          </a:bodyPr>
          <a:lstStyle/>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Tim </a:t>
            </a:r>
            <a:r>
              <a:rPr lang="en-US" sz="1200" kern="2500" dirty="0" err="1">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Penyusun</a:t>
            </a: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1.</a:t>
            </a:r>
            <a:r>
              <a:rPr lang="id-ID"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 Dini Triasanti</a:t>
            </a:r>
            <a:endPar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endParaRPr>
          </a:p>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2.</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3</a:t>
            </a:r>
            <a:endPar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endParaRPr>
          </a:p>
        </p:txBody>
      </p:sp>
      <p:sp>
        <p:nvSpPr>
          <p:cNvPr id="7" name="矩形 6"/>
          <p:cNvSpPr/>
          <p:nvPr/>
        </p:nvSpPr>
        <p:spPr>
          <a:xfrm>
            <a:off x="922020" y="1990725"/>
            <a:ext cx="5366238" cy="2400657"/>
          </a:xfrm>
          <a:prstGeom prst="rect">
            <a:avLst/>
          </a:prstGeom>
          <a:noFill/>
          <a:ln w="12700">
            <a:noFill/>
          </a:ln>
          <a:effectLst/>
        </p:spPr>
        <p:txBody>
          <a:bodyPr wrap="square">
            <a:spAutoFit/>
          </a:bodyPr>
          <a:lstStyle/>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Terima</a:t>
            </a:r>
            <a:endParaRPr lang="en-US" altLang="zh-CN" sz="7500" b="1" kern="2500" cap="all" dirty="0">
              <a:solidFill>
                <a:schemeClr val="bg1"/>
              </a:solidFill>
              <a:effectLst>
                <a:outerShdw blurRad="25400" dist="25400" dir="2700000" algn="tl" rotWithShape="0">
                  <a:prstClr val="black">
                    <a:alpha val="20000"/>
                  </a:prstClr>
                </a:outerShdw>
              </a:effectLst>
              <a:latin typeface="思源宋体 CN Heavy" panose="02020900000000000000" charset="-122"/>
              <a:ea typeface="思源宋体 CN Heavy" panose="02020900000000000000" charset="-122"/>
              <a:cs typeface="庞门正道标题体" panose="02010600030101010101" charset="-122"/>
            </a:endParaRPr>
          </a:p>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kasih</a:t>
            </a:r>
            <a:endParaRPr lang="zh-CN" sz="7500" b="1"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Cangkupan Materi </a:t>
            </a:r>
            <a:r>
              <a:rPr lang="en-ID" altLang="zh-CN" sz="3200" kern="2500" dirty="0" err="1">
                <a:solidFill>
                  <a:schemeClr val="bg1"/>
                </a:solidFill>
                <a:latin typeface="思源黑体 ExtraLight" panose="020B0200000000000000" pitchFamily="34" charset="-122"/>
                <a:ea typeface="思源黑体 ExtraLight" panose="020B0200000000000000" pitchFamily="34" charset="-122"/>
              </a:rPr>
              <a:t>Pertemuan</a:t>
            </a:r>
            <a:r>
              <a:rPr lang="en-ID" altLang="zh-CN" sz="3200" kern="2500" dirty="0">
                <a:solidFill>
                  <a:schemeClr val="bg1"/>
                </a:solidFill>
                <a:latin typeface="思源黑体 ExtraLight" panose="020B0200000000000000" pitchFamily="34" charset="-122"/>
                <a:ea typeface="思源黑体 ExtraLight" panose="020B0200000000000000" pitchFamily="34" charset="-122"/>
              </a:rPr>
              <a:t> </a:t>
            </a:r>
            <a:r>
              <a:rPr lang="id-ID" altLang="zh-CN" sz="3200" kern="2500">
                <a:solidFill>
                  <a:schemeClr val="bg1"/>
                </a:solidFill>
                <a:latin typeface="思源黑体 ExtraLight" panose="020B0200000000000000" pitchFamily="34" charset="-122"/>
                <a:ea typeface="思源黑体 ExtraLight" panose="020B0200000000000000" pitchFamily="34" charset="-122"/>
              </a:rPr>
              <a:t>4</a:t>
            </a:r>
            <a:endParaRPr lang="en-ID" altLang="zh-CN" sz="3200" kern="2500" dirty="0">
              <a:solidFill>
                <a:schemeClr val="bg1"/>
              </a:solidFill>
              <a:latin typeface="思源黑体 ExtraLight" panose="020B0200000000000000" pitchFamily="34" charset="-122"/>
              <a:ea typeface="思源黑体 ExtraLight" panose="020B0200000000000000" pitchFamily="34" charset="-122"/>
            </a:endParaRPr>
          </a:p>
          <a:p>
            <a:pPr algn="l"/>
            <a:endParaRPr lang="en-ID" altLang="zh-CN" sz="32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grpSp>
        <p:nvGrpSpPr>
          <p:cNvPr id="14" name="组合 36"/>
          <p:cNvGrpSpPr/>
          <p:nvPr/>
        </p:nvGrpSpPr>
        <p:grpSpPr>
          <a:xfrm>
            <a:off x="3609340" y="3320415"/>
            <a:ext cx="4798718" cy="935517"/>
            <a:chOff x="6953" y="1829"/>
            <a:chExt cx="4545" cy="68"/>
          </a:xfrm>
        </p:grpSpPr>
        <p:sp>
          <p:nvSpPr>
            <p:cNvPr id="16" name="矩形 38"/>
            <p:cNvSpPr/>
            <p:nvPr/>
          </p:nvSpPr>
          <p:spPr>
            <a:xfrm>
              <a:off x="8824" y="1829"/>
              <a:ext cx="2674" cy="25"/>
            </a:xfrm>
            <a:prstGeom prst="rect">
              <a:avLst/>
            </a:prstGeom>
          </p:spPr>
          <p:txBody>
            <a:bodyPr wrap="square">
              <a:spAutoFit/>
            </a:bodyPr>
            <a:lstStyle/>
            <a:p>
              <a:pPr algn="ctr"/>
              <a:r>
                <a:rPr lang="en-ID" altLang="en-US" sz="16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a:t>
              </a:r>
            </a:p>
          </p:txBody>
        </p:sp>
        <p:sp>
          <p:nvSpPr>
            <p:cNvPr id="17"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US" altLang="zh-CN"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1</a:t>
              </a:r>
            </a:p>
          </p:txBody>
        </p:sp>
      </p:grpSp>
      <p:sp>
        <p:nvSpPr>
          <p:cNvPr id="3" name="矩形 38"/>
          <p:cNvSpPr/>
          <p:nvPr/>
        </p:nvSpPr>
        <p:spPr>
          <a:xfrm>
            <a:off x="5749251" y="3664585"/>
            <a:ext cx="2823272" cy="953135"/>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For</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While</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Break, Continue, Else</a:t>
            </a:r>
          </a:p>
          <a:p>
            <a:pPr indent="0" algn="l">
              <a:buFont typeface="Arial" panose="020B0604020202020204" pitchFamily="34" charset="0"/>
              <a:buNone/>
            </a:pPr>
            <a:endPar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4" name="矩形 3"/>
          <p:cNvSpPr/>
          <p:nvPr/>
        </p:nvSpPr>
        <p:spPr>
          <a:xfrm>
            <a:off x="3375660" y="3554730"/>
            <a:ext cx="5517515" cy="553085"/>
          </a:xfrm>
          <a:prstGeom prst="rect">
            <a:avLst/>
          </a:prstGeom>
        </p:spPr>
        <p:txBody>
          <a:bodyPr wrap="square">
            <a:spAutoFit/>
          </a:bodyPr>
          <a:lstStyle/>
          <a:p>
            <a:pPr algn="ctr"/>
            <a:r>
              <a:rPr lang="en-ID" altLang="en-US" sz="30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a:t>
            </a:r>
            <a:endParaRPr lang="en-ID" sz="3000" kern="2500" dirty="0">
              <a:solidFill>
                <a:schemeClr val="bg1"/>
              </a:solidFill>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algn="ctr">
              <a:lnSpc>
                <a:spcPct val="100000"/>
              </a:lnSpc>
            </a:pPr>
            <a:r>
              <a:rPr lang="en-ID" altLang="en-US" sz="10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endParaRPr lang="zh-CN" sz="10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endParaRPr>
          </a:p>
        </p:txBody>
      </p:sp>
      <p:sp>
        <p:nvSpPr>
          <p:cNvPr id="9" name="矩形 8"/>
          <p:cNvSpPr/>
          <p:nvPr/>
        </p:nvSpPr>
        <p:spPr>
          <a:xfrm>
            <a:off x="4859655" y="1895475"/>
            <a:ext cx="2549525" cy="1691640"/>
          </a:xfrm>
          <a:prstGeom prst="rect">
            <a:avLst/>
          </a:prstGeom>
          <a:noFill/>
          <a:effectLst/>
        </p:spPr>
        <p:txBody>
          <a:bodyPr wrap="square">
            <a:spAutoFit/>
          </a:bodyPr>
          <a:lstStyle/>
          <a:p>
            <a:pPr algn="ctr">
              <a:lnSpc>
                <a:spcPct val="80000"/>
              </a:lnSpc>
            </a:pPr>
            <a:r>
              <a:rPr lang="en-US" altLang="zh-CN" sz="13000" kern="2500" dirty="0">
                <a:ln>
                  <a:noFill/>
                </a:ln>
                <a:solidFill>
                  <a:schemeClr val="bg1"/>
                </a:solidFill>
                <a:effectLst/>
                <a:latin typeface="思源宋体 CN Heavy" panose="02020900000000000000" charset="-122"/>
                <a:ea typeface="思源宋体 CN Heavy" panose="02020900000000000000" charset="-122"/>
                <a:cs typeface="庞门正道标题体" panose="02010600030101010101" charset="-122"/>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323151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2800" dirty="0">
                <a:latin typeface="思源黑体 CN Regular" panose="020B0500000000000000" charset="-122"/>
                <a:ea typeface="思源黑体 CN Regular" panose="020B0500000000000000" charset="-122"/>
                <a:cs typeface="+mn-ea"/>
                <a:sym typeface="+mn-lt"/>
              </a:rPr>
              <a:t>Perintah perulangan di gunakan untuk mengulang pengeksekusian statemen-statemen hingga berkali-kali sesuai dengan iterasi yang diinginkan. Dalam python, perintah untuk perulangan (loop) adalah while dan for.</a:t>
            </a:r>
          </a:p>
          <a:p>
            <a:pPr indent="0" algn="just">
              <a:lnSpc>
                <a:spcPct val="150000"/>
              </a:lnSpc>
              <a:buFont typeface="Arial" panose="020B0604020202020204" pitchFamily="34" charset="0"/>
              <a:buNone/>
            </a:pPr>
            <a:endParaRPr lang="en-ID" sz="2800" dirty="0">
              <a:latin typeface="思源黑体 CN Regular" panose="020B0500000000000000" charset="-122"/>
              <a:ea typeface="思源黑体 CN Regular" panose="020B0500000000000000" charset="-122"/>
              <a:cs typeface="+mn-ea"/>
              <a:sym typeface="+mn-lt"/>
            </a:endParaRP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4062730"/>
          </a:xfrm>
          <a:prstGeom prst="rect">
            <a:avLst/>
          </a:prstGeom>
          <a:noFill/>
        </p:spPr>
        <p:txBody>
          <a:bodyPr wrap="square" lIns="0" tIns="0" rIns="0" bIns="0" rtlCol="0">
            <a:spAutoFit/>
          </a:bodyPr>
          <a:lstStyle/>
          <a:p>
            <a:pPr marL="171450" indent="-171450" algn="just">
              <a:lnSpc>
                <a:spcPct val="150000"/>
              </a:lnSpc>
              <a:buFont typeface="Arial" panose="020B0604020202020204" pitchFamily="34" charset="0"/>
              <a:buChar char="•"/>
            </a:pPr>
            <a:r>
              <a:rPr lang="en-ID" sz="1600" dirty="0">
                <a:latin typeface="思源黑体 CN Regular" panose="020B0500000000000000" charset="-122"/>
                <a:ea typeface="思源黑体 CN Regular" panose="020B0500000000000000" charset="-122"/>
                <a:cs typeface="+mn-ea"/>
                <a:sym typeface="+mn-lt"/>
              </a:rPr>
              <a:t>Perintah for dalam python mempunyai ciri khas tersendiri dibandingkan dengan bahasa pemrograman lain. Tidak hanya mengulang bilangan-bilangan sebuah ekspresi aritmatik, atau memberikan keleluasaan dalam mendefinisikan iterasi perulangan dan menghentikan perulangan pada</a:t>
            </a:r>
          </a:p>
          <a:p>
            <a:pPr marL="171450" indent="-171450" algn="just">
              <a:lnSpc>
                <a:spcPct val="150000"/>
              </a:lnSpc>
              <a:buFont typeface="Arial" panose="020B0604020202020204" pitchFamily="34" charset="0"/>
              <a:buChar char="•"/>
            </a:pPr>
            <a:r>
              <a:rPr lang="en-ID" sz="1600" dirty="0">
                <a:latin typeface="思源黑体 CN Regular" panose="020B0500000000000000" charset="-122"/>
                <a:ea typeface="思源黑体 CN Regular" panose="020B0500000000000000" charset="-122"/>
                <a:cs typeface="+mn-ea"/>
                <a:sym typeface="+mn-lt"/>
              </a:rPr>
              <a:t>saat kondisi tertentu. Dalam python, statemen for bekerja mengulang berbagai macam tipe data sekuensial seperti List, String, dan Tuple.</a:t>
            </a:r>
          </a:p>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Bentuk umum perintah for,</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for (variabel) in (objek) : </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	statemen</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else:</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	statemen</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For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406273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Contoh penggunaan for :</a:t>
            </a:r>
          </a:p>
          <a:p>
            <a:pPr indent="0" algn="just">
              <a:lnSpc>
                <a:spcPct val="150000"/>
              </a:lnSpc>
              <a:buFont typeface="Arial" panose="020B0604020202020204" pitchFamily="34" charset="0"/>
              <a:buNone/>
            </a:pPr>
            <a:r>
              <a:rPr lang="en-ID" sz="1600" b="1" dirty="0">
                <a:solidFill>
                  <a:schemeClr val="tx1"/>
                </a:solidFill>
                <a:latin typeface="思源黑体 CN Regular" panose="020B0500000000000000" charset="-122"/>
                <a:ea typeface="思源黑体 CN Regular" panose="020B0500000000000000" charset="-122"/>
                <a:cs typeface="+mn-ea"/>
                <a:sym typeface="+mn-lt"/>
              </a:rPr>
              <a:t>Contoh 1 :</a:t>
            </a:r>
            <a:r>
              <a:rPr lang="en-ID" sz="1600" dirty="0">
                <a:solidFill>
                  <a:schemeClr val="bg1"/>
                </a:solidFill>
                <a:latin typeface="思源黑体 CN Regular" panose="020B0500000000000000" charset="-122"/>
                <a:ea typeface="思源黑体 CN Regular" panose="020B0500000000000000" charset="-122"/>
                <a:cs typeface="+mn-ea"/>
                <a:sym typeface="+mn-lt"/>
              </a:rPr>
              <a:t>	</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&gt;&gt;&gt; for i in [5, 4, 3, 2, 1]:</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	print(i),</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5 4 3 2 1</a:t>
            </a:r>
          </a:p>
          <a:p>
            <a:pPr indent="0" algn="just">
              <a:lnSpc>
                <a:spcPct val="150000"/>
              </a:lnSpc>
              <a:buFont typeface="Arial" panose="020B0604020202020204" pitchFamily="34" charset="0"/>
              <a:buNone/>
            </a:pPr>
            <a:endParaRPr lang="en-ID" sz="16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Pada contoh 1, perintah perulangan terjadi dimana data-data untuk iterasi (objek) berada dalam List. Jadi elemen-elemen yang berada dalam List akan di masukkan (assign) ke dalam variabel target yaitu i.</a:t>
            </a:r>
          </a:p>
          <a:p>
            <a:pPr indent="0" algn="just">
              <a:lnSpc>
                <a:spcPct val="150000"/>
              </a:lnSpc>
              <a:buFont typeface="Arial" panose="020B0604020202020204" pitchFamily="34" charset="0"/>
              <a:buNone/>
            </a:pPr>
            <a:endParaRPr lang="en-ID" sz="1600" dirty="0">
              <a:latin typeface="思源黑体 CN Regular" panose="020B0500000000000000" charset="-122"/>
              <a:ea typeface="思源黑体 CN Regular" panose="020B0500000000000000" charset="-122"/>
              <a:cs typeface="+mn-ea"/>
              <a:sym typeface="+mn-lt"/>
            </a:endParaRP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For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272540"/>
            <a:ext cx="9483090" cy="392366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000" b="1" dirty="0">
                <a:latin typeface="思源黑体 CN Regular" panose="020B0500000000000000" charset="-122"/>
                <a:ea typeface="思源黑体 CN Regular" panose="020B0500000000000000" charset="-122"/>
                <a:cs typeface="+mn-ea"/>
                <a:sym typeface="+mn-lt"/>
              </a:rPr>
              <a:t>Contoh 2 :	</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&gt;&gt; T = [(1,2), (3,4), (5,6)]</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&gt;&gt;&gt; for (a,b) in T :</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	print (a,b)</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(1, 2)</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(3, 4)</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(5, 6)</a:t>
            </a:r>
          </a:p>
          <a:p>
            <a:pPr indent="0" algn="just">
              <a:lnSpc>
                <a:spcPct val="150000"/>
              </a:lnSpc>
              <a:buFont typeface="Arial" panose="020B0604020202020204" pitchFamily="34" charset="0"/>
              <a:buNone/>
            </a:pPr>
            <a:endParaRPr lang="en-ID" sz="10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latin typeface="思源黑体 CN Regular" panose="020B0500000000000000" charset="-122"/>
                <a:ea typeface="思源黑体 CN Regular" panose="020B0500000000000000" charset="-122"/>
                <a:cs typeface="+mn-ea"/>
                <a:sym typeface="+mn-lt"/>
              </a:rPr>
              <a:t>Pada contoh 2, merupakan penggunaan tipe data Tuple untuk proses perulangan. Elemen pada tuple akan di assign kedalam variabel a dan b.</a:t>
            </a:r>
          </a:p>
          <a:p>
            <a:pPr indent="0" algn="just">
              <a:lnSpc>
                <a:spcPct val="150000"/>
              </a:lnSpc>
              <a:buFont typeface="Arial" panose="020B0604020202020204" pitchFamily="34" charset="0"/>
              <a:buNone/>
            </a:pPr>
            <a:r>
              <a:rPr lang="en-ID" sz="1000" b="1" dirty="0">
                <a:latin typeface="思源黑体 CN Regular" panose="020B0500000000000000" charset="-122"/>
                <a:ea typeface="思源黑体 CN Regular" panose="020B0500000000000000" charset="-122"/>
                <a:cs typeface="+mn-ea"/>
                <a:sym typeface="+mn-lt"/>
              </a:rPr>
              <a:t>Contoh 3 :</a:t>
            </a:r>
            <a:r>
              <a:rPr lang="en-ID" sz="1000" dirty="0">
                <a:latin typeface="思源黑体 CN Regular" panose="020B0500000000000000" charset="-122"/>
                <a:ea typeface="思源黑体 CN Regular" panose="020B0500000000000000" charset="-122"/>
                <a:cs typeface="+mn-ea"/>
                <a:sym typeface="+mn-lt"/>
              </a:rPr>
              <a:t>	</a:t>
            </a:r>
            <a:endParaRPr lang="en-ID" sz="1000" dirty="0">
              <a:solidFill>
                <a:schemeClr val="bg1"/>
              </a:solidFill>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&gt;&gt;&gt; nama = ['budi', 'andi', 'rudi', 'sandi']</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&gt;&gt;&gt; usia = [20, 18, 22, 19]</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&gt;&gt;&gt; for i in range(len(nama)) :</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	print(nama[i], ' berusia ', usia[i], ' tahun')</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budi berusia 20 tahun andi berusia 18 tahun rudi berusia 22 tahun sandi berusia 19 tahun</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For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272540"/>
            <a:ext cx="9483090" cy="3693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2000" dirty="0">
                <a:latin typeface="思源黑体 CN Regular" panose="020B0500000000000000" charset="-122"/>
                <a:ea typeface="思源黑体 CN Regular" panose="020B0500000000000000" charset="-122"/>
                <a:cs typeface="+mn-ea"/>
                <a:sym typeface="+mn-lt"/>
              </a:rPr>
              <a:t>Perintah while pada python merupakan perintah yang paling umum digunakan untuk proses iterasi. Konsep sederhana dari perintah while adalah ia akan mengulang mengeksekusi statemen dalam blok while selama nilai kondisinya benar. Dan ia akan keluar atau tidak melakukan eksekusi blok statemen jika nilai kondisinya salah.</a:t>
            </a:r>
          </a:p>
          <a:p>
            <a:pPr indent="0" algn="just">
              <a:lnSpc>
                <a:spcPct val="150000"/>
              </a:lnSpc>
              <a:buFont typeface="Arial" panose="020B0604020202020204" pitchFamily="34" charset="0"/>
              <a:buNone/>
            </a:pPr>
            <a:r>
              <a:rPr lang="en-ID" sz="2000" dirty="0">
                <a:latin typeface="思源黑体 CN Regular" panose="020B0500000000000000" charset="-122"/>
                <a:ea typeface="思源黑体 CN Regular" panose="020B0500000000000000" charset="-122"/>
                <a:cs typeface="+mn-ea"/>
                <a:sym typeface="+mn-lt"/>
              </a:rPr>
              <a:t>Bentuk umum statemen while:</a:t>
            </a:r>
          </a:p>
          <a:p>
            <a:pPr indent="0" algn="just">
              <a:lnSpc>
                <a:spcPct val="150000"/>
              </a:lnSpc>
              <a:buFont typeface="Arial" panose="020B0604020202020204" pitchFamily="34" charset="0"/>
              <a:buNone/>
            </a:pPr>
            <a:r>
              <a:rPr lang="en-ID" sz="2000" dirty="0">
                <a:solidFill>
                  <a:schemeClr val="bg1"/>
                </a:solidFill>
                <a:latin typeface="思源黑体 CN Regular" panose="020B0500000000000000" charset="-122"/>
                <a:ea typeface="思源黑体 CN Regular" panose="020B0500000000000000" charset="-122"/>
                <a:cs typeface="+mn-ea"/>
                <a:sym typeface="+mn-lt"/>
              </a:rPr>
              <a:t>while (kondisi) : </a:t>
            </a:r>
          </a:p>
          <a:p>
            <a:pPr indent="0" algn="just">
              <a:lnSpc>
                <a:spcPct val="150000"/>
              </a:lnSpc>
              <a:buFont typeface="Arial" panose="020B0604020202020204" pitchFamily="34" charset="0"/>
              <a:buNone/>
            </a:pPr>
            <a:r>
              <a:rPr lang="en-ID" sz="2000" dirty="0">
                <a:solidFill>
                  <a:schemeClr val="bg1"/>
                </a:solidFill>
                <a:latin typeface="思源黑体 CN Regular" panose="020B0500000000000000" charset="-122"/>
                <a:ea typeface="思源黑体 CN Regular" panose="020B0500000000000000" charset="-122"/>
                <a:cs typeface="+mn-ea"/>
                <a:sym typeface="+mn-lt"/>
              </a:rPr>
              <a:t>	statemen</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While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272540"/>
            <a:ext cx="9483090" cy="415480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Contoh penggunaan while :</a:t>
            </a: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contoh 1 :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&gt;&gt;&gt; while True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	print("Tekan CTRL + C untuk Stop")</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endParaRPr lang="en-ID"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Pada contoh 1, merupakan contoh sederhana penggunaan while. Pada contoh di atas program akan terus mengeksekusi statemen dalam badan while, dikarenakan kondisinya selalu</a:t>
            </a: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benar (true). Kondisi seperti ini disebut infinite loop.i</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Perulangan pada Python - While</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AwNmI4M2UxM2ExNDIyNjEzMmMwOTBjNTdjYTI2O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6737"/>
            </a:gs>
            <a:gs pos="48000">
              <a:srgbClr val="FF784E"/>
            </a:gs>
          </a:gsLst>
          <a:lin ang="10800000" scaled="1"/>
          <a:tileRect/>
        </a:gradFill>
        <a:ln>
          <a:noFill/>
        </a:ln>
      </a:spPr>
      <a:bodyPr rtlCol="0" anchor="ctr"/>
      <a:lstStyle>
        <a:defPPr algn="ctr">
          <a:defRPr sz="6600" kern="2500" dirty="0" smtClean="0">
            <a:solidFill>
              <a:schemeClr val="bg1"/>
            </a:solidFill>
            <a:latin typeface="思源黑体 ExtraLight" panose="020B0200000000000000" pitchFamily="34" charset="-122"/>
            <a:ea typeface="思源黑体 ExtraLight" panose="020B0200000000000000"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1038</Words>
  <Application>Microsoft Office PowerPoint</Application>
  <PresentationFormat>Widescreen</PresentationFormat>
  <Paragraphs>150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Trebuchet MS</vt:lpstr>
      <vt:lpstr>思源宋体 CN Heavy</vt:lpstr>
      <vt:lpstr>思源黑体 CN Bold</vt:lpstr>
      <vt:lpstr>思源黑体 CN Light</vt:lpstr>
      <vt:lpstr>思源黑体 CN Regular</vt:lpstr>
      <vt:lpstr>思源黑体 ExtraLight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Syalis Ibnih; Informatika</dc:creator>
  <cp:lastModifiedBy>dini asanti</cp:lastModifiedBy>
  <cp:revision>793</cp:revision>
  <dcterms:created xsi:type="dcterms:W3CDTF">2020-07-07T03:15:00Z</dcterms:created>
  <dcterms:modified xsi:type="dcterms:W3CDTF">2022-08-28T14:25:36Z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1057-11.2.0.11254</vt:lpwstr>
  </property>
  <property fmtid="{D5CDD505-2E9C-101B-9397-08002B2CF9AE}" pid="3" name="ICV">
    <vt:lpwstr>C6E3E62C7AD842AE96887C97A8879F52</vt:lpwstr>
  </property>
</Properties>
</file>